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Shape 3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Shape 3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Shape 4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Shape 4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Shape 4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a/saratogamornet.org/spreadsheet/gform?key=0AkvgNO3Hu7mWdEJoaU5NZjZLWGJOdmdqWmlfbHNJZGc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a/saratogamornet.org/spreadsheet/ccc?key=0AkvgNO3Hu7mWdEJoaU5NZjZLWGJOdmdqWmlfbHNJZGc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net4classrooms.com/excel_grade.htm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Google Training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By: Amy Shannon and Dave Auwerda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Paragraph Text Question in Live Form View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Students will answer in a paragraph format.</a:t>
            </a:r>
          </a:p>
          <a:p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996958" y="3425807"/>
            <a:ext cx="7556491" cy="273569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Multiple Choice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Choose multiple choice as the question type.</a:t>
            </a:r>
          </a:p>
          <a:p>
            <a:endParaRPr/>
          </a:p>
          <a:p>
            <a:pPr lvl="0" rtl="0">
              <a:buNone/>
            </a:pPr>
            <a:r>
              <a:rPr lang="en"/>
              <a:t>Type in your answer options.</a:t>
            </a:r>
          </a:p>
          <a:p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285750" y="4265612"/>
            <a:ext cx="8572500" cy="14763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Multiple Choice Question Live Form View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Students will answer by selecting their answer choice.</a:t>
            </a:r>
          </a:p>
        </p:txBody>
      </p:sp>
      <p:sp>
        <p:nvSpPr>
          <p:cNvPr id="114" name="Shape 114"/>
          <p:cNvSpPr/>
          <p:nvPr/>
        </p:nvSpPr>
        <p:spPr>
          <a:xfrm>
            <a:off x="1376362" y="3834325"/>
            <a:ext cx="6391275" cy="2305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Checkboxes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Choose checkboxes for your question type.</a:t>
            </a:r>
          </a:p>
          <a:p>
            <a:endParaRPr/>
          </a:p>
          <a:p>
            <a:pPr>
              <a:buNone/>
            </a:pPr>
            <a:r>
              <a:rPr lang="en"/>
              <a:t>Type in answer choices.</a:t>
            </a:r>
          </a:p>
        </p:txBody>
      </p:sp>
      <p:sp>
        <p:nvSpPr>
          <p:cNvPr id="121" name="Shape 121"/>
          <p:cNvSpPr/>
          <p:nvPr/>
        </p:nvSpPr>
        <p:spPr>
          <a:xfrm>
            <a:off x="457200" y="4202986"/>
            <a:ext cx="8246523" cy="149193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Checkboxes Live Form View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Students will answer by choosing all answers that apply.</a:t>
            </a:r>
          </a:p>
        </p:txBody>
      </p:sp>
      <p:sp>
        <p:nvSpPr>
          <p:cNvPr id="128" name="Shape 128"/>
          <p:cNvSpPr/>
          <p:nvPr/>
        </p:nvSpPr>
        <p:spPr>
          <a:xfrm>
            <a:off x="1524000" y="3186112"/>
            <a:ext cx="6096000" cy="29241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Choose from a List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Choose from a list as your question type.</a:t>
            </a:r>
          </a:p>
          <a:p>
            <a:endParaRPr/>
          </a:p>
          <a:p>
            <a:pPr>
              <a:buNone/>
            </a:pPr>
            <a:r>
              <a:rPr lang="en"/>
              <a:t>Type in all of your answer choice. </a:t>
            </a:r>
          </a:p>
        </p:txBody>
      </p:sp>
      <p:sp>
        <p:nvSpPr>
          <p:cNvPr id="135" name="Shape 135"/>
          <p:cNvSpPr/>
          <p:nvPr/>
        </p:nvSpPr>
        <p:spPr>
          <a:xfrm>
            <a:off x="285750" y="3551775"/>
            <a:ext cx="8572500" cy="14478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Choose from a List Live Form View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Students will answer the question by selecting their answer from the drop down menu.</a:t>
            </a:r>
          </a:p>
        </p:txBody>
      </p:sp>
      <p:sp>
        <p:nvSpPr>
          <p:cNvPr id="142" name="Shape 142"/>
          <p:cNvSpPr/>
          <p:nvPr/>
        </p:nvSpPr>
        <p:spPr>
          <a:xfrm>
            <a:off x="1485900" y="3977225"/>
            <a:ext cx="6172200" cy="23241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Scale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Choose scale as your question type.  </a:t>
            </a:r>
          </a:p>
          <a:p>
            <a:endParaRPr/>
          </a:p>
          <a:p>
            <a:pPr lvl="0" rtl="0">
              <a:buNone/>
            </a:pPr>
            <a:r>
              <a:rPr lang="en"/>
              <a:t>Choose the beginning and ending number for your scale.</a:t>
            </a:r>
          </a:p>
          <a:p>
            <a:endParaRPr/>
          </a:p>
          <a:p>
            <a:pPr lvl="0" rtl="0">
              <a:buNone/>
            </a:pPr>
            <a:r>
              <a:rPr lang="en"/>
              <a:t>Label your beginning and</a:t>
            </a:r>
          </a:p>
          <a:p>
            <a:pPr lvl="0" rtl="0">
              <a:buNone/>
            </a:pPr>
            <a:r>
              <a:rPr lang="en"/>
              <a:t>ending number.</a:t>
            </a:r>
          </a:p>
          <a:p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5054087" y="4465503"/>
            <a:ext cx="3811050" cy="225965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Scale Live Form View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Students will choose their number.</a:t>
            </a:r>
          </a:p>
        </p:txBody>
      </p:sp>
      <p:sp>
        <p:nvSpPr>
          <p:cNvPr id="156" name="Shape 156"/>
          <p:cNvSpPr/>
          <p:nvPr/>
        </p:nvSpPr>
        <p:spPr>
          <a:xfrm>
            <a:off x="1871662" y="4175662"/>
            <a:ext cx="5400675" cy="20288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Grid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Choose grid as your question type.</a:t>
            </a:r>
          </a:p>
          <a:p>
            <a:pPr lvl="0" rtl="0">
              <a:buNone/>
            </a:pPr>
            <a:r>
              <a:rPr lang="en"/>
              <a:t>Choose the number of columns.</a:t>
            </a:r>
          </a:p>
          <a:p>
            <a:pPr>
              <a:buNone/>
            </a:pPr>
            <a:r>
              <a:rPr lang="en"/>
              <a:t>Choose the column and row labels.</a:t>
            </a:r>
          </a:p>
        </p:txBody>
      </p:sp>
      <p:sp>
        <p:nvSpPr>
          <p:cNvPr id="163" name="Shape 163"/>
          <p:cNvSpPr/>
          <p:nvPr/>
        </p:nvSpPr>
        <p:spPr>
          <a:xfrm>
            <a:off x="1809758" y="3607841"/>
            <a:ext cx="5947841" cy="296005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Forms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3759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>
                <a:solidFill>
                  <a:srgbClr val="333333"/>
                </a:solidFill>
              </a:rPr>
              <a:t>Visit http://www.gmail.com</a:t>
            </a:r>
          </a:p>
          <a:p>
            <a:endParaRPr/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>
                <a:solidFill>
                  <a:srgbClr val="333333"/>
                </a:solidFill>
              </a:rPr>
              <a:t>Sign in using your gmail address and password.</a:t>
            </a:r>
          </a:p>
          <a:p>
            <a:endParaRPr/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>
                <a:solidFill>
                  <a:srgbClr val="333333"/>
                </a:solidFill>
              </a:rPr>
              <a:t>Click on Drive</a:t>
            </a:r>
          </a:p>
          <a:p>
            <a:endParaRPr/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>
                <a:solidFill>
                  <a:srgbClr val="333333"/>
                </a:solidFill>
              </a:rPr>
              <a:t>Click on Create and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rgbClr val="333333"/>
                </a:solidFill>
              </a:rPr>
              <a:t>     choose Form</a:t>
            </a:r>
          </a:p>
          <a:p>
            <a:endParaRPr/>
          </a:p>
          <a:p>
            <a:endParaRPr/>
          </a:p>
          <a:p>
            <a:endParaRPr/>
          </a:p>
          <a:p>
            <a:pPr>
              <a:buNone/>
            </a:pPr>
            <a:r>
              <a:rPr lang="en" sz="11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1" name="Shape 41"/>
          <p:cNvSpPr/>
          <p:nvPr/>
        </p:nvSpPr>
        <p:spPr>
          <a:xfrm>
            <a:off x="3655482" y="3295164"/>
            <a:ext cx="5488517" cy="26767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2" name="Shape 42"/>
          <p:cNvSpPr/>
          <p:nvPr/>
        </p:nvSpPr>
        <p:spPr>
          <a:xfrm>
            <a:off x="6602421" y="4052863"/>
            <a:ext cx="2390766" cy="264689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43" name="Shape 43"/>
          <p:cNvCxnSpPr/>
          <p:nvPr/>
        </p:nvCxnSpPr>
        <p:spPr>
          <a:xfrm rot="10800000" flipH="1">
            <a:off x="4622800" y="5317174"/>
            <a:ext cx="1896299" cy="6603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44" name="Shape 44"/>
          <p:cNvCxnSpPr/>
          <p:nvPr/>
        </p:nvCxnSpPr>
        <p:spPr>
          <a:xfrm rot="10800000" flipH="1">
            <a:off x="3471325" y="3572800"/>
            <a:ext cx="1879500" cy="8975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Grid Live Form View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Students will select their answers under the correct columns and rows.</a:t>
            </a:r>
          </a:p>
        </p:txBody>
      </p:sp>
      <p:sp>
        <p:nvSpPr>
          <p:cNvPr id="170" name="Shape 170"/>
          <p:cNvSpPr/>
          <p:nvPr/>
        </p:nvSpPr>
        <p:spPr>
          <a:xfrm>
            <a:off x="218000" y="4422237"/>
            <a:ext cx="8572500" cy="20097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Adding more questions.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Click add item in the top left hand corner of your screen.</a:t>
            </a:r>
          </a:p>
          <a:p>
            <a:endParaRPr/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Choose the question type that you would like to add. Fill out the question and answer choices.</a:t>
            </a:r>
          </a:p>
          <a:p>
            <a:endParaRPr/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Choose make this a required question (optional).  </a:t>
            </a:r>
          </a:p>
          <a:p>
            <a:endParaRPr/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Click done.</a:t>
            </a:r>
          </a:p>
        </p:txBody>
      </p:sp>
      <p:sp>
        <p:nvSpPr>
          <p:cNvPr id="177" name="Shape 177"/>
          <p:cNvSpPr/>
          <p:nvPr/>
        </p:nvSpPr>
        <p:spPr>
          <a:xfrm>
            <a:off x="4214275" y="2109787"/>
            <a:ext cx="1866900" cy="5048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78" name="Shape 178"/>
          <p:cNvSpPr/>
          <p:nvPr/>
        </p:nvSpPr>
        <p:spPr>
          <a:xfrm>
            <a:off x="3443825" y="5857362"/>
            <a:ext cx="5067300" cy="5619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179" name="Shape 179"/>
          <p:cNvCxnSpPr/>
          <p:nvPr/>
        </p:nvCxnSpPr>
        <p:spPr>
          <a:xfrm>
            <a:off x="3556250" y="4473725"/>
            <a:ext cx="1168200" cy="1605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Editing Tools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Yellow Pencil-Edit</a:t>
            </a:r>
          </a:p>
          <a:p>
            <a:pPr lvl="0" rtl="0">
              <a:buNone/>
            </a:pPr>
            <a:r>
              <a:rPr lang="en"/>
              <a:t>Two Boxes-Duplicate Question</a:t>
            </a:r>
          </a:p>
          <a:p>
            <a:pPr lvl="0" rtl="0">
              <a:buNone/>
            </a:pPr>
            <a:r>
              <a:rPr lang="en"/>
              <a:t>Trash Can-Delete Question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>
              <a:buNone/>
            </a:pPr>
            <a:r>
              <a:rPr lang="en"/>
              <a:t>To make this appear simply move your mouse over the question you would like to edit.</a:t>
            </a:r>
          </a:p>
        </p:txBody>
      </p:sp>
      <p:sp>
        <p:nvSpPr>
          <p:cNvPr id="186" name="Shape 186"/>
          <p:cNvSpPr/>
          <p:nvPr/>
        </p:nvSpPr>
        <p:spPr>
          <a:xfrm>
            <a:off x="2460794" y="3487737"/>
            <a:ext cx="4620505" cy="193146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Saving Your Question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Always click done to save your question and answer choices.</a:t>
            </a:r>
          </a:p>
          <a:p>
            <a:endParaRPr/>
          </a:p>
          <a:p>
            <a:endParaRPr/>
          </a:p>
        </p:txBody>
      </p:sp>
      <p:sp>
        <p:nvSpPr>
          <p:cNvPr id="193" name="Shape 193"/>
          <p:cNvSpPr/>
          <p:nvPr/>
        </p:nvSpPr>
        <p:spPr>
          <a:xfrm>
            <a:off x="1919825" y="4096287"/>
            <a:ext cx="5067300" cy="561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Collecting Responses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Be sure to check the following boxes if they apply to you. They are located at the top of the form in edit mode.</a:t>
            </a:r>
          </a:p>
        </p:txBody>
      </p:sp>
      <p:sp>
        <p:nvSpPr>
          <p:cNvPr id="200" name="Shape 200"/>
          <p:cNvSpPr/>
          <p:nvPr/>
        </p:nvSpPr>
        <p:spPr>
          <a:xfrm>
            <a:off x="552450" y="4662487"/>
            <a:ext cx="8039100" cy="11906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Saving Your Form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The first time you work on your form you will have to click the save button at the top right of the form.</a:t>
            </a:r>
          </a:p>
          <a:p>
            <a:endParaRPr/>
          </a:p>
          <a:p>
            <a:pPr>
              <a:buNone/>
            </a:pPr>
            <a:r>
              <a:rPr lang="en"/>
              <a:t>After you have saved it once, google will automatically save any updates.</a:t>
            </a:r>
          </a:p>
        </p:txBody>
      </p:sp>
      <p:sp>
        <p:nvSpPr>
          <p:cNvPr id="207" name="Shape 207"/>
          <p:cNvSpPr/>
          <p:nvPr/>
        </p:nvSpPr>
        <p:spPr>
          <a:xfrm>
            <a:off x="1047750" y="5258337"/>
            <a:ext cx="7048500" cy="6762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Other Options Available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You can email this form to others.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View responses in a spreadsheet view or in a summary.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Embed the form into a blog, website, etc. (more actions)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Edit Confirmations (more actions)</a:t>
            </a:r>
          </a:p>
          <a:p>
            <a:endParaRPr/>
          </a:p>
        </p:txBody>
      </p:sp>
      <p:sp>
        <p:nvSpPr>
          <p:cNvPr id="214" name="Shape 214"/>
          <p:cNvSpPr/>
          <p:nvPr/>
        </p:nvSpPr>
        <p:spPr>
          <a:xfrm>
            <a:off x="912275" y="5309137"/>
            <a:ext cx="7048500" cy="6762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Theme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You can choose a theme for your live form by clicking on theme at the top left of your </a:t>
            </a:r>
          </a:p>
          <a:p>
            <a:pPr lvl="0" rtl="0">
              <a:buNone/>
            </a:pPr>
            <a:r>
              <a:rPr lang="en"/>
              <a:t>form.</a:t>
            </a:r>
          </a:p>
          <a:p>
            <a:endParaRPr/>
          </a:p>
          <a:p>
            <a:pPr lvl="0" rtl="0">
              <a:buNone/>
            </a:pPr>
            <a:r>
              <a:rPr lang="en"/>
              <a:t>Choose </a:t>
            </a:r>
          </a:p>
          <a:p>
            <a:pPr lvl="0" rtl="0">
              <a:buNone/>
            </a:pPr>
            <a:r>
              <a:rPr lang="en"/>
              <a:t>your theme </a:t>
            </a:r>
          </a:p>
          <a:p>
            <a:pPr lvl="0" rtl="0">
              <a:buNone/>
            </a:pPr>
            <a:r>
              <a:rPr lang="en"/>
              <a:t>and click </a:t>
            </a:r>
          </a:p>
          <a:p>
            <a:pPr lvl="0" rtl="0">
              <a:buNone/>
            </a:pPr>
            <a:r>
              <a:rPr lang="en"/>
              <a:t>apply on </a:t>
            </a:r>
          </a:p>
          <a:p>
            <a:pPr lvl="0" rtl="0">
              <a:buNone/>
            </a:pPr>
            <a:r>
              <a:rPr lang="en"/>
              <a:t>the preview</a:t>
            </a:r>
          </a:p>
          <a:p>
            <a:pPr lvl="0" rtl="0">
              <a:buNone/>
            </a:pPr>
            <a:r>
              <a:rPr lang="en"/>
              <a:t>page.</a:t>
            </a:r>
          </a:p>
          <a:p>
            <a:endParaRPr/>
          </a:p>
        </p:txBody>
      </p:sp>
      <p:sp>
        <p:nvSpPr>
          <p:cNvPr id="221" name="Shape 221"/>
          <p:cNvSpPr/>
          <p:nvPr/>
        </p:nvSpPr>
        <p:spPr>
          <a:xfrm>
            <a:off x="7125750" y="2665925"/>
            <a:ext cx="1733550" cy="4762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22" name="Shape 222"/>
          <p:cNvSpPr/>
          <p:nvPr/>
        </p:nvSpPr>
        <p:spPr>
          <a:xfrm>
            <a:off x="2674409" y="3557786"/>
            <a:ext cx="6354240" cy="314778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Viewing Your Live Form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Go to your google drive and select the form.</a:t>
            </a:r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It will appear as a spreadsheet.</a:t>
            </a:r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229" name="Shape 229"/>
          <p:cNvSpPr/>
          <p:nvPr/>
        </p:nvSpPr>
        <p:spPr>
          <a:xfrm>
            <a:off x="375187" y="2268537"/>
            <a:ext cx="8562975" cy="3905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30" name="Shape 230"/>
          <p:cNvSpPr/>
          <p:nvPr/>
        </p:nvSpPr>
        <p:spPr>
          <a:xfrm>
            <a:off x="370425" y="3515775"/>
            <a:ext cx="8572500" cy="28003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Viewing Your Live Form Continued...</a:t>
            </a:r>
          </a:p>
        </p:txBody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Click on form and select live form.</a:t>
            </a:r>
          </a:p>
          <a:p>
            <a:endParaRPr/>
          </a:p>
        </p:txBody>
      </p:sp>
      <p:sp>
        <p:nvSpPr>
          <p:cNvPr id="237" name="Shape 237"/>
          <p:cNvSpPr/>
          <p:nvPr/>
        </p:nvSpPr>
        <p:spPr>
          <a:xfrm>
            <a:off x="2831945" y="2452774"/>
            <a:ext cx="3820191" cy="41151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238" name="Shape 238"/>
          <p:cNvCxnSpPr/>
          <p:nvPr/>
        </p:nvCxnSpPr>
        <p:spPr>
          <a:xfrm>
            <a:off x="1677850" y="2312425"/>
            <a:ext cx="0" cy="19304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39" name="Shape 239"/>
          <p:cNvCxnSpPr/>
          <p:nvPr/>
        </p:nvCxnSpPr>
        <p:spPr>
          <a:xfrm>
            <a:off x="1830250" y="4276825"/>
            <a:ext cx="11345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 Title and Description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1634075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The first section of the form is to give your form a name and any instructions that you would like to add to help your audience fill out the form. Simply click and type.</a:t>
            </a:r>
          </a:p>
        </p:txBody>
      </p:sp>
      <p:sp>
        <p:nvSpPr>
          <p:cNvPr id="51" name="Shape 51"/>
          <p:cNvSpPr/>
          <p:nvPr/>
        </p:nvSpPr>
        <p:spPr>
          <a:xfrm>
            <a:off x="457200" y="3821239"/>
            <a:ext cx="7903713" cy="153381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Filling Out a Live Form</a:t>
            </a:r>
          </a:p>
        </p:txBody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Answer all questions and then click submit.</a:t>
            </a:r>
          </a:p>
        </p:txBody>
      </p:sp>
      <p:sp>
        <p:nvSpPr>
          <p:cNvPr id="246" name="Shape 246"/>
          <p:cNvSpPr/>
          <p:nvPr/>
        </p:nvSpPr>
        <p:spPr>
          <a:xfrm>
            <a:off x="3833812" y="3610512"/>
            <a:ext cx="1476375" cy="6191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xfrm>
            <a:off x="457200" y="2915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n"/>
              <a:t>Viewing Responses</a:t>
            </a:r>
          </a:p>
        </p:txBody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Go to your google drive and select the form.</a:t>
            </a:r>
          </a:p>
          <a:p>
            <a:endParaRPr/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It will appear as a spreadsheet with all of your collected responses.</a:t>
            </a:r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253" name="Shape 253"/>
          <p:cNvSpPr/>
          <p:nvPr/>
        </p:nvSpPr>
        <p:spPr>
          <a:xfrm>
            <a:off x="290512" y="2539487"/>
            <a:ext cx="8562975" cy="3905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54" name="Shape 254"/>
          <p:cNvSpPr/>
          <p:nvPr/>
        </p:nvSpPr>
        <p:spPr>
          <a:xfrm>
            <a:off x="285750" y="4400550"/>
            <a:ext cx="8572500" cy="95374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Viewing Summary of Responses</a:t>
            </a:r>
          </a:p>
        </p:txBody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Go to your spreadsheet view.</a:t>
            </a:r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Click on form and select show summary of responses.</a:t>
            </a:r>
          </a:p>
        </p:txBody>
      </p:sp>
      <p:sp>
        <p:nvSpPr>
          <p:cNvPr id="261" name="Shape 261"/>
          <p:cNvSpPr/>
          <p:nvPr/>
        </p:nvSpPr>
        <p:spPr>
          <a:xfrm>
            <a:off x="4140495" y="2967296"/>
            <a:ext cx="2884191" cy="310489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262" name="Shape 262"/>
          <p:cNvCxnSpPr/>
          <p:nvPr/>
        </p:nvCxnSpPr>
        <p:spPr>
          <a:xfrm>
            <a:off x="1868775" y="2612975"/>
            <a:ext cx="2540100" cy="2353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Summary of Responses</a:t>
            </a:r>
          </a:p>
        </p:txBody>
      </p:sp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View Sample Response Summary by Clicking Summary Below.</a:t>
            </a:r>
          </a:p>
          <a:p>
            <a:endParaRPr/>
          </a:p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Summary</a:t>
            </a:r>
          </a:p>
          <a:p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Flubaroo</a:t>
            </a:r>
          </a:p>
        </p:txBody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Flubaroo is a script that you can run to automatically grade your multiple choice forms.</a:t>
            </a:r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Create a form.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Answer your form to make an answer key.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Have your students complete the form.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Open up the spreadsheet view of your form.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Click on insert and select script.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Flubaroo Continued...</a:t>
            </a:r>
          </a:p>
        </p:txBody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Type in Flubaroo in the search bar.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>
              <a:buNone/>
            </a:pPr>
            <a:r>
              <a:rPr lang="en"/>
              <a:t>Select Install</a:t>
            </a:r>
          </a:p>
        </p:txBody>
      </p:sp>
      <p:sp>
        <p:nvSpPr>
          <p:cNvPr id="281" name="Shape 281"/>
          <p:cNvSpPr/>
          <p:nvPr/>
        </p:nvSpPr>
        <p:spPr>
          <a:xfrm>
            <a:off x="1423987" y="2410875"/>
            <a:ext cx="6296025" cy="1257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82" name="Shape 282"/>
          <p:cNvSpPr/>
          <p:nvPr/>
        </p:nvSpPr>
        <p:spPr>
          <a:xfrm>
            <a:off x="1423987" y="4903703"/>
            <a:ext cx="6049442" cy="17997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Authorize Flubaroo</a:t>
            </a:r>
          </a:p>
        </p:txBody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Click Authorize</a:t>
            </a:r>
          </a:p>
          <a:p>
            <a:pPr lvl="0" rtl="0">
              <a:buNone/>
            </a:pPr>
            <a:r>
              <a:rPr lang="en"/>
              <a:t>and then click</a:t>
            </a:r>
          </a:p>
          <a:p>
            <a:pPr lvl="0" rtl="0">
              <a:buNone/>
            </a:pPr>
            <a:r>
              <a:rPr lang="en"/>
              <a:t>close.</a:t>
            </a:r>
          </a:p>
          <a:p>
            <a:endParaRPr/>
          </a:p>
          <a:p>
            <a:endParaRPr/>
          </a:p>
          <a:p>
            <a:endParaRPr/>
          </a:p>
          <a:p>
            <a:pPr lvl="0" rtl="0">
              <a:buNone/>
            </a:pPr>
            <a:r>
              <a:rPr lang="en"/>
              <a:t>You will now see that Flubaroo is installed and you can use with your spreadsheet.</a:t>
            </a:r>
          </a:p>
          <a:p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4569298" y="1689056"/>
            <a:ext cx="4034949" cy="28595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90" name="Shape 290"/>
          <p:cNvSpPr/>
          <p:nvPr/>
        </p:nvSpPr>
        <p:spPr>
          <a:xfrm>
            <a:off x="114300" y="5819237"/>
            <a:ext cx="8572500" cy="9429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Using Flubaroo</a:t>
            </a:r>
          </a:p>
        </p:txBody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Click on Flubaroo and click grade assignment</a:t>
            </a:r>
          </a:p>
          <a:p>
            <a:endParaRPr/>
          </a:p>
        </p:txBody>
      </p:sp>
      <p:sp>
        <p:nvSpPr>
          <p:cNvPr id="297" name="Shape 297"/>
          <p:cNvSpPr/>
          <p:nvPr/>
        </p:nvSpPr>
        <p:spPr>
          <a:xfrm>
            <a:off x="2852737" y="3052250"/>
            <a:ext cx="3438525" cy="22098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Using Flubaroo Continued...</a:t>
            </a:r>
          </a:p>
        </p:txBody>
      </p:sp>
      <p:sp>
        <p:nvSpPr>
          <p:cNvPr id="303" name="Shape 30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Choose a grading option for each question.</a:t>
            </a:r>
          </a:p>
          <a:p>
            <a:endParaRPr/>
          </a:p>
          <a:p>
            <a:pPr lvl="0" rtl="0">
              <a:buNone/>
            </a:pPr>
            <a:r>
              <a:rPr lang="en"/>
              <a:t>Suggestion: Your first question should ask for the students name.  This will make it easier for you to identify which student the answers are for.  If you do then that </a:t>
            </a:r>
          </a:p>
          <a:p>
            <a:pPr lvl="0" rtl="0">
              <a:buNone/>
            </a:pPr>
            <a:r>
              <a:rPr lang="en"/>
              <a:t>questions grading option </a:t>
            </a:r>
          </a:p>
          <a:p>
            <a:pPr lvl="0" rtl="0">
              <a:buNone/>
            </a:pPr>
            <a:r>
              <a:rPr lang="en"/>
              <a:t>would be identifies student.</a:t>
            </a:r>
          </a:p>
          <a:p>
            <a:endParaRPr/>
          </a:p>
          <a:p>
            <a:pPr lvl="0" rtl="0">
              <a:buNone/>
            </a:pPr>
            <a:r>
              <a:rPr lang="en"/>
              <a:t>Click Continue</a:t>
            </a:r>
          </a:p>
          <a:p>
            <a:endParaRPr/>
          </a:p>
        </p:txBody>
      </p:sp>
      <p:sp>
        <p:nvSpPr>
          <p:cNvPr id="304" name="Shape 304"/>
          <p:cNvSpPr/>
          <p:nvPr/>
        </p:nvSpPr>
        <p:spPr>
          <a:xfrm>
            <a:off x="5430300" y="4366675"/>
            <a:ext cx="2686050" cy="23241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Using Flubaroo Continued...</a:t>
            </a:r>
          </a:p>
        </p:txBody>
      </p:sp>
      <p:sp>
        <p:nvSpPr>
          <p:cNvPr id="310" name="Shape 3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Choose the first submission (the one you did) as the answer key.</a:t>
            </a:r>
          </a:p>
          <a:p>
            <a:endParaRPr/>
          </a:p>
          <a:p>
            <a:pPr>
              <a:buNone/>
            </a:pPr>
            <a:r>
              <a:rPr lang="en"/>
              <a:t>Click Continue  </a:t>
            </a:r>
          </a:p>
        </p:txBody>
      </p:sp>
      <p:sp>
        <p:nvSpPr>
          <p:cNvPr id="311" name="Shape 311"/>
          <p:cNvSpPr/>
          <p:nvPr/>
        </p:nvSpPr>
        <p:spPr>
          <a:xfrm>
            <a:off x="2000250" y="4020600"/>
            <a:ext cx="5143500" cy="2305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Questions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The next section is the beginning of questions that you would like to add to your form.</a:t>
            </a:r>
          </a:p>
          <a:p>
            <a:endParaRPr/>
          </a:p>
          <a:p>
            <a:pPr lvl="0" rtl="0">
              <a:buNone/>
            </a:pPr>
            <a:r>
              <a:rPr lang="en"/>
              <a:t>If it is highlighted in yellow then it is is edit mode.</a:t>
            </a:r>
          </a:p>
          <a:p>
            <a:endParaRPr/>
          </a:p>
        </p:txBody>
      </p:sp>
      <p:sp>
        <p:nvSpPr>
          <p:cNvPr id="58" name="Shape 58"/>
          <p:cNvSpPr/>
          <p:nvPr/>
        </p:nvSpPr>
        <p:spPr>
          <a:xfrm>
            <a:off x="201100" y="4456137"/>
            <a:ext cx="8572500" cy="14001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Using Flubaroo Continued...</a:t>
            </a:r>
          </a:p>
        </p:txBody>
      </p:sp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38945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You will see the following window once Flubaroo has graded all of the assignments.</a:t>
            </a:r>
          </a:p>
          <a:p>
            <a:endParaRPr/>
          </a:p>
          <a:p>
            <a:pPr>
              <a:buNone/>
            </a:pPr>
            <a:r>
              <a:rPr lang="en"/>
              <a:t>Click View Grades</a:t>
            </a:r>
          </a:p>
        </p:txBody>
      </p:sp>
      <p:sp>
        <p:nvSpPr>
          <p:cNvPr id="318" name="Shape 318"/>
          <p:cNvSpPr/>
          <p:nvPr/>
        </p:nvSpPr>
        <p:spPr>
          <a:xfrm>
            <a:off x="3432640" y="3902792"/>
            <a:ext cx="4562009" cy="283668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Flubaroo Report</a:t>
            </a:r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Flubaroo will give you a submission time, total points possible, a final percent, how many times a person submitted, their point value per question, and the percent of students that got each question correct.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Example Report</a:t>
            </a:r>
          </a:p>
        </p:txBody>
      </p:sp>
      <p:sp>
        <p:nvSpPr>
          <p:cNvPr id="325" name="Shape 325"/>
          <p:cNvSpPr/>
          <p:nvPr/>
        </p:nvSpPr>
        <p:spPr>
          <a:xfrm>
            <a:off x="285750" y="4627562"/>
            <a:ext cx="8572500" cy="10572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Formula</a:t>
            </a:r>
          </a:p>
        </p:txBody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000000"/>
                </a:solidFill>
              </a:rPr>
              <a:t>=if(</a:t>
            </a:r>
            <a:r>
              <a:rPr lang="en">
                <a:solidFill>
                  <a:srgbClr val="109618"/>
                </a:solidFill>
              </a:rPr>
              <a:t>C8</a:t>
            </a:r>
            <a:r>
              <a:rPr lang="en">
                <a:solidFill>
                  <a:srgbClr val="000000"/>
                </a:solidFill>
              </a:rPr>
              <a:t>&lt;=75%,"Needs Intervention","On Grade Level")</a:t>
            </a:r>
          </a:p>
          <a:p>
            <a:endParaRPr/>
          </a:p>
          <a:p>
            <a:pPr lvl="0" rtl="0">
              <a:buNone/>
            </a:pPr>
            <a:r>
              <a:rPr lang="en" sz="2400"/>
              <a:t>The above formula can be added to the spreadsheet to tell a teacher right away if the student's percentage shows that they are on grade level or needs an intervention.</a:t>
            </a:r>
          </a:p>
          <a:p>
            <a:endParaRPr/>
          </a:p>
          <a:p>
            <a:pPr lvl="0" rtl="0">
              <a:buNone/>
            </a:pPr>
            <a:r>
              <a:rPr lang="en" sz="2400"/>
              <a:t>C8 is the cell where the percentage shows</a:t>
            </a:r>
          </a:p>
          <a:p>
            <a:pPr lvl="0" rtl="0">
              <a:buNone/>
            </a:pPr>
            <a:r>
              <a:rPr lang="en" sz="2400"/>
              <a:t>75% can be changed to any percent you wish</a:t>
            </a:r>
          </a:p>
          <a:p>
            <a:pPr lvl="0" rtl="0">
              <a:buNone/>
            </a:pPr>
            <a:r>
              <a:rPr lang="en" sz="2400"/>
              <a:t>Needs Intervention and On Grade Level can be changed to any outcome you would like.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Formula</a:t>
            </a:r>
          </a:p>
        </p:txBody>
      </p:sp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2400">
                <a:solidFill>
                  <a:srgbClr val="000000"/>
                </a:solidFill>
              </a:rPr>
              <a:t>=VLOOKUP(</a:t>
            </a:r>
            <a:r>
              <a:rPr lang="en" sz="2400">
                <a:solidFill>
                  <a:srgbClr val="109618"/>
                </a:solidFill>
              </a:rPr>
              <a:t>C13</a:t>
            </a:r>
            <a:r>
              <a:rPr lang="en" sz="2400">
                <a:solidFill>
                  <a:srgbClr val="000000"/>
                </a:solidFill>
              </a:rPr>
              <a:t>,</a:t>
            </a:r>
            <a:r>
              <a:rPr lang="en" sz="2400">
                <a:solidFill>
                  <a:srgbClr val="DD5511"/>
                </a:solidFill>
              </a:rPr>
              <a:t>NamedRange1</a:t>
            </a:r>
            <a:r>
              <a:rPr lang="en" sz="2400">
                <a:solidFill>
                  <a:srgbClr val="000000"/>
                </a:solidFill>
              </a:rPr>
              <a:t>,2)</a:t>
            </a:r>
          </a:p>
          <a:p>
            <a:endParaRPr/>
          </a:p>
          <a:p>
            <a:pPr lvl="0" rtl="0">
              <a:buNone/>
            </a:pPr>
            <a:r>
              <a:rPr lang="en" sz="2400"/>
              <a:t>0%	Needs Intervention</a:t>
            </a:r>
          </a:p>
          <a:p>
            <a:pPr lvl="0" rtl="0">
              <a:buNone/>
            </a:pPr>
            <a:r>
              <a:rPr lang="en" sz="2400"/>
              <a:t>76%	On Grade Level</a:t>
            </a:r>
          </a:p>
          <a:p>
            <a:pPr lvl="0" rtl="0">
              <a:buNone/>
            </a:pPr>
            <a:r>
              <a:rPr lang="en" sz="2400"/>
              <a:t>90%	Enrichment</a:t>
            </a:r>
          </a:p>
          <a:p>
            <a:endParaRPr/>
          </a:p>
          <a:p>
            <a:endParaRPr/>
          </a:p>
          <a:p>
            <a:pPr lvl="0" rtl="0">
              <a:buNone/>
            </a:pPr>
            <a:r>
              <a:rPr lang="en" sz="2400"/>
              <a:t>The above formula gives 3 output options. To see how to do this you can visit the following link.  This can also be setup to automatically output a letter grade as well.</a:t>
            </a:r>
          </a:p>
          <a:p>
            <a:endParaRPr/>
          </a:p>
          <a:p>
            <a:pPr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http://www.internet4classrooms.com/excel_grade.htm</a:t>
            </a:r>
          </a:p>
        </p:txBody>
      </p:sp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Using Templates</a:t>
            </a:r>
          </a:p>
        </p:txBody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Locating Templates</a:t>
            </a:r>
          </a:p>
        </p:txBody>
      </p:sp>
      <p:cxnSp>
        <p:nvCxnSpPr>
          <p:cNvPr id="348" name="Shape 348"/>
          <p:cNvCxnSpPr/>
          <p:nvPr/>
        </p:nvCxnSpPr>
        <p:spPr>
          <a:xfrm rot="10800000" flipH="1">
            <a:off x="537900" y="1725074"/>
            <a:ext cx="8068199" cy="47676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49" name="Shape 349"/>
          <p:cNvSpPr txBox="1"/>
          <p:nvPr/>
        </p:nvSpPr>
        <p:spPr>
          <a:xfrm>
            <a:off x="457200" y="1736500"/>
            <a:ext cx="36590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1.  Open your Google Drive / Documents</a:t>
            </a:r>
          </a:p>
        </p:txBody>
      </p:sp>
      <p:sp>
        <p:nvSpPr>
          <p:cNvPr id="350" name="Shape 350"/>
          <p:cNvSpPr txBox="1"/>
          <p:nvPr/>
        </p:nvSpPr>
        <p:spPr>
          <a:xfrm>
            <a:off x="3399857" y="4892900"/>
            <a:ext cx="2649000" cy="13403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2. Choose "Create" then, "From Template"</a:t>
            </a:r>
          </a:p>
        </p:txBody>
      </p:sp>
      <p:grpSp>
        <p:nvGrpSpPr>
          <p:cNvPr id="351" name="Shape 351"/>
          <p:cNvGrpSpPr/>
          <p:nvPr/>
        </p:nvGrpSpPr>
        <p:grpSpPr>
          <a:xfrm>
            <a:off x="6084357" y="3234512"/>
            <a:ext cx="2324100" cy="2949425"/>
            <a:chOff x="6693957" y="3158312"/>
            <a:chExt cx="2324100" cy="2949425"/>
          </a:xfrm>
        </p:grpSpPr>
        <p:sp>
          <p:nvSpPr>
            <p:cNvPr id="352" name="Shape 352"/>
            <p:cNvSpPr/>
            <p:nvPr/>
          </p:nvSpPr>
          <p:spPr>
            <a:xfrm>
              <a:off x="6749807" y="3158312"/>
              <a:ext cx="1590675" cy="1362075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</p:sp>
        <p:sp>
          <p:nvSpPr>
            <p:cNvPr id="353" name="Shape 353"/>
            <p:cNvSpPr/>
            <p:nvPr/>
          </p:nvSpPr>
          <p:spPr>
            <a:xfrm>
              <a:off x="6693957" y="3793162"/>
              <a:ext cx="2324100" cy="2314575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</p:sp>
      </p:grpSp>
      <p:sp>
        <p:nvSpPr>
          <p:cNvPr id="354" name="Shape 354"/>
          <p:cNvSpPr/>
          <p:nvPr/>
        </p:nvSpPr>
        <p:spPr>
          <a:xfrm>
            <a:off x="304800" y="2193700"/>
            <a:ext cx="4891363" cy="141158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cxnSp>
        <p:nvCxnSpPr>
          <p:cNvPr id="355" name="Shape 355"/>
          <p:cNvCxnSpPr/>
          <p:nvPr/>
        </p:nvCxnSpPr>
        <p:spPr>
          <a:xfrm rot="10800000" flipH="1">
            <a:off x="5099175" y="4040250"/>
            <a:ext cx="1081799" cy="7853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56" name="Shape 356"/>
          <p:cNvCxnSpPr/>
          <p:nvPr/>
        </p:nvCxnSpPr>
        <p:spPr>
          <a:xfrm>
            <a:off x="5172525" y="5430775"/>
            <a:ext cx="1097399" cy="5136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Locating Templates</a:t>
            </a:r>
          </a:p>
        </p:txBody>
      </p:sp>
      <p:sp>
        <p:nvSpPr>
          <p:cNvPr id="362" name="Shape 362"/>
          <p:cNvSpPr txBox="1"/>
          <p:nvPr/>
        </p:nvSpPr>
        <p:spPr>
          <a:xfrm>
            <a:off x="252745" y="1972050"/>
            <a:ext cx="51809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3.  Choose search parameters:  Choose "Public Templates"</a:t>
            </a:r>
          </a:p>
        </p:txBody>
      </p:sp>
      <p:sp>
        <p:nvSpPr>
          <p:cNvPr id="363" name="Shape 363"/>
          <p:cNvSpPr/>
          <p:nvPr/>
        </p:nvSpPr>
        <p:spPr>
          <a:xfrm>
            <a:off x="252745" y="3712825"/>
            <a:ext cx="8638509" cy="103221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64" name="Shape 364"/>
          <p:cNvSpPr/>
          <p:nvPr/>
        </p:nvSpPr>
        <p:spPr>
          <a:xfrm>
            <a:off x="328945" y="4026839"/>
            <a:ext cx="1596899" cy="718199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365" name="Shape 365"/>
          <p:cNvSpPr txBox="1"/>
          <p:nvPr/>
        </p:nvSpPr>
        <p:spPr>
          <a:xfrm>
            <a:off x="2533800" y="5744125"/>
            <a:ext cx="61530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By default, Google chooses your Organization's templates.  Choose "Public" to widen your search.</a:t>
            </a:r>
          </a:p>
        </p:txBody>
      </p:sp>
      <p:cxnSp>
        <p:nvCxnSpPr>
          <p:cNvPr id="366" name="Shape 366"/>
          <p:cNvCxnSpPr/>
          <p:nvPr/>
        </p:nvCxnSpPr>
        <p:spPr>
          <a:xfrm rot="10800000">
            <a:off x="3613975" y="4752400"/>
            <a:ext cx="36599" cy="9350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67" name="Shape 367"/>
          <p:cNvCxnSpPr/>
          <p:nvPr/>
        </p:nvCxnSpPr>
        <p:spPr>
          <a:xfrm flipH="1">
            <a:off x="1494120" y="2383739"/>
            <a:ext cx="1661399" cy="16430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Searching Templates</a:t>
            </a:r>
          </a:p>
        </p:txBody>
      </p:sp>
      <p:cxnSp>
        <p:nvCxnSpPr>
          <p:cNvPr id="373" name="Shape 373"/>
          <p:cNvCxnSpPr/>
          <p:nvPr/>
        </p:nvCxnSpPr>
        <p:spPr>
          <a:xfrm rot="10800000" flipH="1">
            <a:off x="227275" y="1706700"/>
            <a:ext cx="8709900" cy="48959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74" name="Shape 374"/>
          <p:cNvSpPr/>
          <p:nvPr/>
        </p:nvSpPr>
        <p:spPr>
          <a:xfrm>
            <a:off x="227275" y="2158612"/>
            <a:ext cx="1685925" cy="34575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75" name="Shape 375"/>
          <p:cNvSpPr txBox="1"/>
          <p:nvPr/>
        </p:nvSpPr>
        <p:spPr>
          <a:xfrm>
            <a:off x="457200" y="170670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b="1" u="sng"/>
              <a:t>4.  Search by Category...</a:t>
            </a:r>
          </a:p>
        </p:txBody>
      </p:sp>
      <p:cxnSp>
        <p:nvCxnSpPr>
          <p:cNvPr id="376" name="Shape 376"/>
          <p:cNvCxnSpPr/>
          <p:nvPr/>
        </p:nvCxnSpPr>
        <p:spPr>
          <a:xfrm flipH="1">
            <a:off x="1633600" y="4682025"/>
            <a:ext cx="1081799" cy="7178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77" name="Shape 377"/>
          <p:cNvSpPr txBox="1"/>
          <p:nvPr/>
        </p:nvSpPr>
        <p:spPr>
          <a:xfrm rot="-1875669">
            <a:off x="2492324" y="3484489"/>
            <a:ext cx="3657651" cy="45728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There is a category for students/teachers!</a:t>
            </a:r>
          </a:p>
        </p:txBody>
      </p:sp>
      <p:sp>
        <p:nvSpPr>
          <p:cNvPr id="378" name="Shape 378"/>
          <p:cNvSpPr txBox="1"/>
          <p:nvPr/>
        </p:nvSpPr>
        <p:spPr>
          <a:xfrm>
            <a:off x="5610600" y="4224825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b="1" u="sng"/>
              <a:t>... or Use the Search Box</a:t>
            </a:r>
          </a:p>
        </p:txBody>
      </p:sp>
      <p:sp>
        <p:nvSpPr>
          <p:cNvPr id="379" name="Shape 379"/>
          <p:cNvSpPr/>
          <p:nvPr/>
        </p:nvSpPr>
        <p:spPr>
          <a:xfrm>
            <a:off x="4190860" y="5381509"/>
            <a:ext cx="4340139" cy="50664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Template Selection Sample</a:t>
            </a:r>
          </a:p>
        </p:txBody>
      </p:sp>
      <p:sp>
        <p:nvSpPr>
          <p:cNvPr id="385" name="Shape 385"/>
          <p:cNvSpPr txBox="1"/>
          <p:nvPr/>
        </p:nvSpPr>
        <p:spPr>
          <a:xfrm>
            <a:off x="215875" y="160815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5.  Type in a search parameter</a:t>
            </a:r>
          </a:p>
        </p:txBody>
      </p:sp>
      <p:sp>
        <p:nvSpPr>
          <p:cNvPr id="386" name="Shape 386"/>
          <p:cNvSpPr/>
          <p:nvPr/>
        </p:nvSpPr>
        <p:spPr>
          <a:xfrm>
            <a:off x="215875" y="2170912"/>
            <a:ext cx="3219450" cy="3524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387" name="Shape 387"/>
          <p:cNvCxnSpPr/>
          <p:nvPr/>
        </p:nvCxnSpPr>
        <p:spPr>
          <a:xfrm rot="10800000" flipH="1">
            <a:off x="215875" y="1879012"/>
            <a:ext cx="5635199" cy="17645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88" name="Shape 388"/>
          <p:cNvSpPr/>
          <p:nvPr/>
        </p:nvSpPr>
        <p:spPr>
          <a:xfrm>
            <a:off x="2440347" y="3598000"/>
            <a:ext cx="6538627" cy="310759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89" name="Shape 389"/>
          <p:cNvSpPr txBox="1"/>
          <p:nvPr/>
        </p:nvSpPr>
        <p:spPr>
          <a:xfrm>
            <a:off x="2440347" y="314080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6.  Search Results</a:t>
            </a:r>
          </a:p>
        </p:txBody>
      </p:sp>
      <p:cxnSp>
        <p:nvCxnSpPr>
          <p:cNvPr id="390" name="Shape 390"/>
          <p:cNvCxnSpPr/>
          <p:nvPr/>
        </p:nvCxnSpPr>
        <p:spPr>
          <a:xfrm rot="10800000" flipH="1">
            <a:off x="1761875" y="4514075"/>
            <a:ext cx="641699" cy="4370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91" name="Shape 391"/>
          <p:cNvSpPr txBox="1"/>
          <p:nvPr/>
        </p:nvSpPr>
        <p:spPr>
          <a:xfrm>
            <a:off x="215875" y="4881900"/>
            <a:ext cx="2010299" cy="11601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Potential matches are listed, and can be sorted in a number of ways.</a:t>
            </a:r>
          </a:p>
        </p:txBody>
      </p:sp>
      <p:cxnSp>
        <p:nvCxnSpPr>
          <p:cNvPr id="392" name="Shape 392"/>
          <p:cNvCxnSpPr/>
          <p:nvPr/>
        </p:nvCxnSpPr>
        <p:spPr>
          <a:xfrm rot="10800000" flipH="1">
            <a:off x="2226175" y="5027374"/>
            <a:ext cx="214200" cy="408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93" name="Shape 393"/>
          <p:cNvCxnSpPr/>
          <p:nvPr/>
        </p:nvCxnSpPr>
        <p:spPr>
          <a:xfrm>
            <a:off x="1908575" y="5672225"/>
            <a:ext cx="421799" cy="1832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94" name="Shape 394"/>
          <p:cNvSpPr/>
          <p:nvPr/>
        </p:nvSpPr>
        <p:spPr>
          <a:xfrm>
            <a:off x="3082125" y="4322225"/>
            <a:ext cx="2843699" cy="1198199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cxnSp>
        <p:nvCxnSpPr>
          <p:cNvPr id="395" name="Shape 395"/>
          <p:cNvCxnSpPr>
            <a:endCxn id="394" idx="7"/>
          </p:cNvCxnSpPr>
          <p:nvPr/>
        </p:nvCxnSpPr>
        <p:spPr>
          <a:xfrm flipH="1">
            <a:off x="5509374" y="3233497"/>
            <a:ext cx="726600" cy="12642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96" name="Shape 396"/>
          <p:cNvSpPr txBox="1"/>
          <p:nvPr/>
        </p:nvSpPr>
        <p:spPr>
          <a:xfrm>
            <a:off x="5029200" y="260740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Each match will give you a sample screenshot, and some basic info on that template.</a:t>
            </a:r>
          </a:p>
        </p:txBody>
      </p:sp>
    </p:spTree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Template Selection Sample</a:t>
            </a:r>
          </a:p>
        </p:txBody>
      </p:sp>
      <p:sp>
        <p:nvSpPr>
          <p:cNvPr id="402" name="Shape 402"/>
          <p:cNvSpPr txBox="1"/>
          <p:nvPr/>
        </p:nvSpPr>
        <p:spPr>
          <a:xfrm>
            <a:off x="171475" y="1681500"/>
            <a:ext cx="87986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7.  Search the templates until you see one that may work for you.  Then you can use it or preview it to get a closer look.</a:t>
            </a:r>
          </a:p>
        </p:txBody>
      </p:sp>
      <p:sp>
        <p:nvSpPr>
          <p:cNvPr id="403" name="Shape 403"/>
          <p:cNvSpPr txBox="1"/>
          <p:nvPr/>
        </p:nvSpPr>
        <p:spPr>
          <a:xfrm>
            <a:off x="409800" y="4083625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This will drop the template into your Google Drive.</a:t>
            </a:r>
          </a:p>
        </p:txBody>
      </p:sp>
      <p:sp>
        <p:nvSpPr>
          <p:cNvPr id="404" name="Shape 404"/>
          <p:cNvSpPr txBox="1"/>
          <p:nvPr/>
        </p:nvSpPr>
        <p:spPr>
          <a:xfrm>
            <a:off x="4595450" y="577165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This will open a preview window to get a better look.</a:t>
            </a:r>
          </a:p>
        </p:txBody>
      </p:sp>
      <p:sp>
        <p:nvSpPr>
          <p:cNvPr id="405" name="Shape 405"/>
          <p:cNvSpPr/>
          <p:nvPr/>
        </p:nvSpPr>
        <p:spPr>
          <a:xfrm>
            <a:off x="176587" y="2359950"/>
            <a:ext cx="8524875" cy="1638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406" name="Shape 406"/>
          <p:cNvCxnSpPr/>
          <p:nvPr/>
        </p:nvCxnSpPr>
        <p:spPr>
          <a:xfrm rot="10800000" flipH="1">
            <a:off x="2220300" y="3720150"/>
            <a:ext cx="36599" cy="2780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407" name="Shape 407"/>
          <p:cNvCxnSpPr/>
          <p:nvPr/>
        </p:nvCxnSpPr>
        <p:spPr>
          <a:xfrm rot="10800000">
            <a:off x="3815575" y="3762000"/>
            <a:ext cx="1811999" cy="20018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Question and Help Text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Question Title: Type in your question.</a:t>
            </a:r>
          </a:p>
          <a:p>
            <a:endParaRPr/>
          </a:p>
          <a:p>
            <a:pPr lvl="0" rtl="0">
              <a:buNone/>
            </a:pPr>
            <a:r>
              <a:rPr lang="en"/>
              <a:t>Help Text: (Optional) Type any comment that may help your responders fill out the answer.</a:t>
            </a:r>
          </a:p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285750" y="4219037"/>
            <a:ext cx="8572500" cy="14001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Previewing Template</a:t>
            </a:r>
          </a:p>
        </p:txBody>
      </p:sp>
      <p:sp>
        <p:nvSpPr>
          <p:cNvPr id="413" name="Shape 413"/>
          <p:cNvSpPr/>
          <p:nvPr/>
        </p:nvSpPr>
        <p:spPr>
          <a:xfrm>
            <a:off x="0" y="1629895"/>
            <a:ext cx="9144000" cy="500823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14" name="Shape 414"/>
          <p:cNvSpPr/>
          <p:nvPr/>
        </p:nvSpPr>
        <p:spPr>
          <a:xfrm>
            <a:off x="-35500" y="1297361"/>
            <a:ext cx="4278900" cy="1126800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cxnSp>
        <p:nvCxnSpPr>
          <p:cNvPr id="415" name="Shape 415"/>
          <p:cNvCxnSpPr>
            <a:endCxn id="414" idx="6"/>
          </p:cNvCxnSpPr>
          <p:nvPr/>
        </p:nvCxnSpPr>
        <p:spPr>
          <a:xfrm rot="10800000">
            <a:off x="4243400" y="1860761"/>
            <a:ext cx="701399" cy="18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16" name="Shape 416"/>
          <p:cNvSpPr txBox="1"/>
          <p:nvPr/>
        </p:nvSpPr>
        <p:spPr>
          <a:xfrm>
            <a:off x="4944800" y="1633061"/>
            <a:ext cx="19415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 Template Information</a:t>
            </a:r>
          </a:p>
        </p:txBody>
      </p:sp>
      <p:cxnSp>
        <p:nvCxnSpPr>
          <p:cNvPr id="417" name="Shape 417"/>
          <p:cNvCxnSpPr/>
          <p:nvPr/>
        </p:nvCxnSpPr>
        <p:spPr>
          <a:xfrm rot="10800000">
            <a:off x="7248400" y="3029161"/>
            <a:ext cx="701399" cy="18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18" name="Shape 418"/>
          <p:cNvSpPr txBox="1"/>
          <p:nvPr/>
        </p:nvSpPr>
        <p:spPr>
          <a:xfrm>
            <a:off x="7949800" y="2801461"/>
            <a:ext cx="9663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Template Preview</a:t>
            </a:r>
          </a:p>
        </p:txBody>
      </p:sp>
      <p:cxnSp>
        <p:nvCxnSpPr>
          <p:cNvPr id="419" name="Shape 419"/>
          <p:cNvCxnSpPr/>
          <p:nvPr/>
        </p:nvCxnSpPr>
        <p:spPr>
          <a:xfrm rot="10800000" flipH="1">
            <a:off x="431475" y="2286550"/>
            <a:ext cx="25800" cy="7874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420" name="Shape 420"/>
          <p:cNvCxnSpPr/>
          <p:nvPr/>
        </p:nvCxnSpPr>
        <p:spPr>
          <a:xfrm rot="10800000" flipH="1">
            <a:off x="431475" y="2233750"/>
            <a:ext cx="762000" cy="8402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21" name="Shape 421"/>
          <p:cNvSpPr txBox="1"/>
          <p:nvPr/>
        </p:nvSpPr>
        <p:spPr>
          <a:xfrm>
            <a:off x="0" y="2953861"/>
            <a:ext cx="12755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If the template looks like you can use it, choose "Use this Template".  If not, choose "Browse template gallery" to view more choices.</a:t>
            </a:r>
          </a:p>
        </p:txBody>
      </p:sp>
    </p:spTree>
  </p:cSld>
  <p:clrMapOvr>
    <a:masterClrMapping/>
  </p:clrMapOvr>
  <p:transition spd="slow">
    <p:cut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Finding Template in your Drive</a:t>
            </a:r>
          </a:p>
        </p:txBody>
      </p:sp>
      <p:sp>
        <p:nvSpPr>
          <p:cNvPr id="427" name="Shape 427"/>
          <p:cNvSpPr/>
          <p:nvPr/>
        </p:nvSpPr>
        <p:spPr>
          <a:xfrm>
            <a:off x="0" y="2118121"/>
            <a:ext cx="9144000" cy="262175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28" name="Shape 428"/>
          <p:cNvSpPr/>
          <p:nvPr/>
        </p:nvSpPr>
        <p:spPr>
          <a:xfrm>
            <a:off x="1413475" y="3505400"/>
            <a:ext cx="6949800" cy="183299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429" name="Shape 429"/>
          <p:cNvSpPr txBox="1"/>
          <p:nvPr/>
        </p:nvSpPr>
        <p:spPr>
          <a:xfrm>
            <a:off x="105325" y="1571475"/>
            <a:ext cx="104804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The template should be downloaded as a "Copy of ...." and should be at the top of your Drive list. </a:t>
            </a:r>
          </a:p>
        </p:txBody>
      </p:sp>
      <p:sp>
        <p:nvSpPr>
          <p:cNvPr id="430" name="Shape 430"/>
          <p:cNvSpPr/>
          <p:nvPr/>
        </p:nvSpPr>
        <p:spPr>
          <a:xfrm>
            <a:off x="6115050" y="5026287"/>
            <a:ext cx="2571750" cy="16097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431" name="Shape 431"/>
          <p:cNvCxnSpPr/>
          <p:nvPr/>
        </p:nvCxnSpPr>
        <p:spPr>
          <a:xfrm>
            <a:off x="74875" y="4854400"/>
            <a:ext cx="9021600" cy="263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32" name="Shape 432"/>
          <p:cNvSpPr txBox="1"/>
          <p:nvPr/>
        </p:nvSpPr>
        <p:spPr>
          <a:xfrm>
            <a:off x="2371850" y="560255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If you don't see it, try sorting by "Last opened" or "Last edited".</a:t>
            </a:r>
          </a:p>
        </p:txBody>
      </p:sp>
      <p:cxnSp>
        <p:nvCxnSpPr>
          <p:cNvPr id="433" name="Shape 433"/>
          <p:cNvCxnSpPr/>
          <p:nvPr/>
        </p:nvCxnSpPr>
        <p:spPr>
          <a:xfrm flipH="1">
            <a:off x="6731124" y="2921675"/>
            <a:ext cx="568500" cy="21759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dot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/>
          <p:nvPr/>
        </p:nvSpPr>
        <p:spPr>
          <a:xfrm>
            <a:off x="0" y="1676400"/>
            <a:ext cx="9144000" cy="45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39" name="Shape 4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Editing Template</a:t>
            </a:r>
          </a:p>
        </p:txBody>
      </p:sp>
      <p:sp>
        <p:nvSpPr>
          <p:cNvPr id="440" name="Shape 440"/>
          <p:cNvSpPr/>
          <p:nvPr/>
        </p:nvSpPr>
        <p:spPr>
          <a:xfrm>
            <a:off x="184900" y="1836750"/>
            <a:ext cx="2273699" cy="348299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cxnSp>
        <p:nvCxnSpPr>
          <p:cNvPr id="441" name="Shape 441"/>
          <p:cNvCxnSpPr/>
          <p:nvPr/>
        </p:nvCxnSpPr>
        <p:spPr>
          <a:xfrm flipH="1">
            <a:off x="2275249" y="1763400"/>
            <a:ext cx="1320300" cy="1649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42" name="Shape 442"/>
          <p:cNvSpPr txBox="1"/>
          <p:nvPr/>
        </p:nvSpPr>
        <p:spPr>
          <a:xfrm>
            <a:off x="3595550" y="1617300"/>
            <a:ext cx="40808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Change the name to something that makes sense for you.</a:t>
            </a:r>
          </a:p>
        </p:txBody>
      </p:sp>
      <p:sp>
        <p:nvSpPr>
          <p:cNvPr id="443" name="Shape 443"/>
          <p:cNvSpPr/>
          <p:nvPr/>
        </p:nvSpPr>
        <p:spPr>
          <a:xfrm>
            <a:off x="1028400" y="4037175"/>
            <a:ext cx="1393500" cy="385199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cxnSp>
        <p:nvCxnSpPr>
          <p:cNvPr id="444" name="Shape 444"/>
          <p:cNvCxnSpPr/>
          <p:nvPr/>
        </p:nvCxnSpPr>
        <p:spPr>
          <a:xfrm flipH="1">
            <a:off x="2427800" y="3560425"/>
            <a:ext cx="635999" cy="6539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45" name="Shape 445"/>
          <p:cNvSpPr txBox="1"/>
          <p:nvPr/>
        </p:nvSpPr>
        <p:spPr>
          <a:xfrm>
            <a:off x="3063800" y="320040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Edit as necessary to make it work for you.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Question Type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Google Forms allows you to create a variety of question types.  Simply click the drop down box and question type that you would like to use.</a:t>
            </a:r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3331625" y="3713675"/>
            <a:ext cx="2819400" cy="23431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Text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Text answers are short answer questions.</a:t>
            </a:r>
          </a:p>
          <a:p>
            <a:endParaRPr/>
          </a:p>
          <a:p>
            <a:pPr>
              <a:buNone/>
            </a:pPr>
            <a:r>
              <a:rPr lang="en"/>
              <a:t>Choose text from the question type and leave the answer choice blank.</a:t>
            </a:r>
          </a:p>
        </p:txBody>
      </p:sp>
      <p:sp>
        <p:nvSpPr>
          <p:cNvPr id="79" name="Shape 79"/>
          <p:cNvSpPr/>
          <p:nvPr/>
        </p:nvSpPr>
        <p:spPr>
          <a:xfrm>
            <a:off x="1513400" y="4207412"/>
            <a:ext cx="5981700" cy="14573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Text Question in Live Form View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15494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Students will answer the question with a short answer.</a:t>
            </a:r>
          </a:p>
          <a:p>
            <a:endParaRPr/>
          </a:p>
        </p:txBody>
      </p:sp>
      <p:sp>
        <p:nvSpPr>
          <p:cNvPr id="86" name="Shape 86"/>
          <p:cNvSpPr/>
          <p:nvPr/>
        </p:nvSpPr>
        <p:spPr>
          <a:xfrm>
            <a:off x="2295525" y="3960150"/>
            <a:ext cx="455295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Paragraph Text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Choose paragraph text as a question type and leave the answer area blank.</a:t>
            </a:r>
          </a:p>
        </p:txBody>
      </p:sp>
      <p:sp>
        <p:nvSpPr>
          <p:cNvPr id="93" name="Shape 93"/>
          <p:cNvSpPr/>
          <p:nvPr/>
        </p:nvSpPr>
        <p:spPr>
          <a:xfrm>
            <a:off x="285750" y="3439450"/>
            <a:ext cx="8572500" cy="2400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1355</Words>
  <Application>Microsoft Office PowerPoint</Application>
  <PresentationFormat>On-screen Show (4:3)</PresentationFormat>
  <Paragraphs>232</Paragraphs>
  <Slides>52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/>
      <vt:lpstr>Google Training</vt:lpstr>
      <vt:lpstr>Forms</vt:lpstr>
      <vt:lpstr> Title and Description</vt:lpstr>
      <vt:lpstr>Questions</vt:lpstr>
      <vt:lpstr>Question and Help Text</vt:lpstr>
      <vt:lpstr>Question Type</vt:lpstr>
      <vt:lpstr>Text</vt:lpstr>
      <vt:lpstr>Text Question in Live Form View</vt:lpstr>
      <vt:lpstr>Paragraph Text</vt:lpstr>
      <vt:lpstr>Paragraph Text Question in Live Form View</vt:lpstr>
      <vt:lpstr>Multiple Choice</vt:lpstr>
      <vt:lpstr>Multiple Choice Question Live Form View</vt:lpstr>
      <vt:lpstr>Checkboxes</vt:lpstr>
      <vt:lpstr>Checkboxes Live Form View</vt:lpstr>
      <vt:lpstr>Choose from a List</vt:lpstr>
      <vt:lpstr>Choose from a List Live Form View</vt:lpstr>
      <vt:lpstr>Scale</vt:lpstr>
      <vt:lpstr>Scale Live Form View</vt:lpstr>
      <vt:lpstr>Grid</vt:lpstr>
      <vt:lpstr>Grid Live Form View</vt:lpstr>
      <vt:lpstr>Adding more questions.</vt:lpstr>
      <vt:lpstr>Editing Tools</vt:lpstr>
      <vt:lpstr>Saving Your Question</vt:lpstr>
      <vt:lpstr>Collecting Responses</vt:lpstr>
      <vt:lpstr>Saving Your Form</vt:lpstr>
      <vt:lpstr>Other Options Available</vt:lpstr>
      <vt:lpstr>Theme</vt:lpstr>
      <vt:lpstr>Viewing Your Live Form</vt:lpstr>
      <vt:lpstr>Viewing Your Live Form Continued...</vt:lpstr>
      <vt:lpstr>Filling Out a Live Form</vt:lpstr>
      <vt:lpstr>Viewing Responses</vt:lpstr>
      <vt:lpstr>Viewing Summary of Responses</vt:lpstr>
      <vt:lpstr>Summary of Responses</vt:lpstr>
      <vt:lpstr>Flubaroo</vt:lpstr>
      <vt:lpstr>Flubaroo Continued...</vt:lpstr>
      <vt:lpstr>Authorize Flubaroo</vt:lpstr>
      <vt:lpstr>Using Flubaroo</vt:lpstr>
      <vt:lpstr>Using Flubaroo Continued...</vt:lpstr>
      <vt:lpstr>Using Flubaroo Continued...</vt:lpstr>
      <vt:lpstr>Using Flubaroo Continued...</vt:lpstr>
      <vt:lpstr>Flubaroo Report</vt:lpstr>
      <vt:lpstr>Formula</vt:lpstr>
      <vt:lpstr>Formula</vt:lpstr>
      <vt:lpstr>Using Templates</vt:lpstr>
      <vt:lpstr>Locating Templates</vt:lpstr>
      <vt:lpstr>Locating Templates</vt:lpstr>
      <vt:lpstr>Searching Templates</vt:lpstr>
      <vt:lpstr>Template Selection Sample</vt:lpstr>
      <vt:lpstr>Template Selection Sample</vt:lpstr>
      <vt:lpstr>Previewing Template</vt:lpstr>
      <vt:lpstr>Finding Template in your Drive</vt:lpstr>
      <vt:lpstr>Editing Template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Training</dc:title>
  <dc:creator>Keith</dc:creator>
  <cp:lastModifiedBy>Keith</cp:lastModifiedBy>
  <cp:revision>1</cp:revision>
  <dcterms:modified xsi:type="dcterms:W3CDTF">2012-10-12T03:49:24Z</dcterms:modified>
</cp:coreProperties>
</file>